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60" r:id="rId2"/>
    <p:sldId id="262" r:id="rId3"/>
    <p:sldId id="261" r:id="rId4"/>
    <p:sldId id="281" r:id="rId5"/>
    <p:sldId id="3050" r:id="rId6"/>
    <p:sldId id="3051" r:id="rId7"/>
    <p:sldId id="3042" r:id="rId8"/>
    <p:sldId id="3044" r:id="rId9"/>
    <p:sldId id="3043" r:id="rId10"/>
    <p:sldId id="3045" r:id="rId11"/>
    <p:sldId id="3048" r:id="rId12"/>
    <p:sldId id="3031" r:id="rId13"/>
    <p:sldId id="3064" r:id="rId14"/>
    <p:sldId id="3037" r:id="rId15"/>
    <p:sldId id="3041" r:id="rId16"/>
    <p:sldId id="3046" r:id="rId17"/>
    <p:sldId id="3047" r:id="rId18"/>
    <p:sldId id="990" r:id="rId19"/>
    <p:sldId id="121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337"/>
    <a:srgbClr val="192B3C"/>
    <a:srgbClr val="4C749A"/>
    <a:srgbClr val="00396F"/>
    <a:srgbClr val="4C759A"/>
    <a:srgbClr val="466686"/>
    <a:srgbClr val="4C6276"/>
    <a:srgbClr val="4C759B"/>
    <a:srgbClr val="668AAA"/>
    <a:srgbClr val="587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74862-9F8A-40DC-9B0A-8EC3C4273973}" type="datetimeFigureOut">
              <a:rPr lang="zh-CN" altLang="en-US" smtClean="0"/>
              <a:t>2024-4-22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76E0A-E7D7-481E-9298-3A6879E824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2E64D53-D3EE-45CF-9570-A03CABAC9A7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1">
                  <a:lumMod val="85000"/>
                  <a:lumOff val="15000"/>
                  <a:alpha val="87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296365" y="1145894"/>
            <a:ext cx="4815068" cy="489609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296365" y="1145894"/>
            <a:ext cx="4815068" cy="489609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7"/>
          <a:stretch>
            <a:fillRect/>
          </a:stretch>
        </p:blipFill>
        <p:spPr>
          <a:xfrm>
            <a:off x="1" y="0"/>
            <a:ext cx="4502552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" y="0"/>
            <a:ext cx="450255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0"/>
              <a:ext cx="12192001" cy="6858000"/>
              <a:chOff x="-1" y="0"/>
              <a:chExt cx="12192001" cy="6858000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279" r="8932" b="10380"/>
              <a:stretch>
                <a:fillRect/>
              </a:stretch>
            </p:blipFill>
            <p:spPr>
              <a:xfrm>
                <a:off x="6759615" y="0"/>
                <a:ext cx="5432385" cy="6858000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-1" y="0"/>
                <a:ext cx="10764457" cy="6858000"/>
              </a:xfrm>
              <a:prstGeom prst="rect">
                <a:avLst/>
              </a:prstGeom>
              <a:gradFill flip="none" rotWithShape="1">
                <a:gsLst>
                  <a:gs pos="66000">
                    <a:srgbClr val="467BB3"/>
                  </a:gs>
                  <a:gs pos="100000">
                    <a:srgbClr val="5494D3">
                      <a:alpha val="0"/>
                    </a:srgbClr>
                  </a:gs>
                  <a:gs pos="0">
                    <a:srgbClr val="152543"/>
                  </a:gs>
                </a:gsLst>
                <a:lin ang="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" panose="020B0400000000000000" charset="-122"/>
                  <a:cs typeface="+mn-cs"/>
                </a:endParaRPr>
              </a:p>
            </p:txBody>
          </p:sp>
        </p:grpSp>
        <p:sp>
          <p:nvSpPr>
            <p:cNvPr id="8" name="矩形 7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3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" panose="020B0400000000000000" charset="-122"/>
                <a:cs typeface="+mn-cs"/>
              </a:endParaR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-1296365" y="1145894"/>
            <a:ext cx="4815068" cy="4896090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8667"/>
            </a:avLst>
          </a:prstGeom>
          <a:gradFill flip="none" rotWithShape="1">
            <a:gsLst>
              <a:gs pos="0">
                <a:srgbClr val="4C6276"/>
              </a:gs>
              <a:gs pos="100000">
                <a:srgbClr val="4C759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016240" y="2148840"/>
            <a:ext cx="5806440" cy="5699759"/>
          </a:xfrm>
          <a:prstGeom prst="rect">
            <a:avLst/>
          </a:prstGeom>
          <a:blipFill dpi="0" rotWithShape="1">
            <a:blip r:embed="rId2">
              <a:alphaModFix amt="22000"/>
            </a:blip>
            <a:srcRect/>
            <a:stretch>
              <a:fillRect l="-27342" t="-31671" r="-31057" b="-287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8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7178653" y="1096704"/>
            <a:ext cx="4442969" cy="4932743"/>
            <a:chOff x="6628436" y="1108277"/>
            <a:chExt cx="4857509" cy="4932743"/>
          </a:xfrm>
        </p:grpSpPr>
        <p:sp useBgFill="1">
          <p:nvSpPr>
            <p:cNvPr id="2" name="平行四边形 1"/>
            <p:cNvSpPr/>
            <p:nvPr/>
          </p:nvSpPr>
          <p:spPr>
            <a:xfrm>
              <a:off x="6628436" y="1405704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8" name="平行四边形 7"/>
            <p:cNvSpPr/>
            <p:nvPr/>
          </p:nvSpPr>
          <p:spPr>
            <a:xfrm>
              <a:off x="8077200" y="1108277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9" name="平行四边形 8"/>
            <p:cNvSpPr/>
            <p:nvPr/>
          </p:nvSpPr>
          <p:spPr>
            <a:xfrm>
              <a:off x="9410218" y="1422722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853890" y="5177312"/>
            <a:ext cx="2524920" cy="400110"/>
            <a:chOff x="3853890" y="5177312"/>
            <a:chExt cx="2524920" cy="400110"/>
          </a:xfrm>
        </p:grpSpPr>
        <p:grpSp>
          <p:nvGrpSpPr>
            <p:cNvPr id="20" name="组合 19"/>
            <p:cNvGrpSpPr/>
            <p:nvPr/>
          </p:nvGrpSpPr>
          <p:grpSpPr>
            <a:xfrm>
              <a:off x="3853890" y="5204697"/>
              <a:ext cx="447968" cy="345340"/>
              <a:chOff x="783014" y="4863268"/>
              <a:chExt cx="447968" cy="345340"/>
            </a:xfrm>
          </p:grpSpPr>
          <p:sp>
            <p:nvSpPr>
              <p:cNvPr id="21" name="平行四边形 20"/>
              <p:cNvSpPr/>
              <p:nvPr/>
            </p:nvSpPr>
            <p:spPr>
              <a:xfrm>
                <a:off x="783014" y="4863268"/>
                <a:ext cx="223984" cy="345340"/>
              </a:xfrm>
              <a:prstGeom prst="parallelogram">
                <a:avLst>
                  <a:gd name="adj" fmla="val 37268"/>
                </a:avLst>
              </a:prstGeom>
              <a:solidFill>
                <a:srgbClr val="F6B3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平行四边形 21"/>
              <p:cNvSpPr/>
              <p:nvPr/>
            </p:nvSpPr>
            <p:spPr>
              <a:xfrm>
                <a:off x="1006998" y="4863268"/>
                <a:ext cx="223984" cy="345340"/>
              </a:xfrm>
              <a:prstGeom prst="parallelogram">
                <a:avLst>
                  <a:gd name="adj" fmla="val 37268"/>
                </a:avLst>
              </a:prstGeom>
              <a:solidFill>
                <a:srgbClr val="F6B3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4313821" y="5177312"/>
              <a:ext cx="20649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2024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</a:p>
          </p:txBody>
        </p:sp>
      </p:grpSp>
      <p:sp>
        <p:nvSpPr>
          <p:cNvPr id="28" name="矩形 27"/>
          <p:cNvSpPr/>
          <p:nvPr/>
        </p:nvSpPr>
        <p:spPr>
          <a:xfrm>
            <a:off x="844783" y="2242284"/>
            <a:ext cx="6690166" cy="1005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5400" b="1" dirty="0">
                <a:solidFill>
                  <a:srgbClr val="F6B3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第十组汇报</a:t>
            </a:r>
            <a:r>
              <a:rPr lang="en-US" altLang="zh-CN" sz="5400" b="1" dirty="0">
                <a:solidFill>
                  <a:srgbClr val="F6B3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5400" b="1" dirty="0">
              <a:solidFill>
                <a:srgbClr val="F6B3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952399" y="3429000"/>
            <a:ext cx="482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352F2E1A-2CB9-4305-8DA5-BEB8AE6656FA}"/>
              </a:ext>
            </a:extLst>
          </p:cNvPr>
          <p:cNvSpPr/>
          <p:nvPr/>
        </p:nvSpPr>
        <p:spPr>
          <a:xfrm>
            <a:off x="968738" y="3521070"/>
            <a:ext cx="6690166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800" b="1" dirty="0">
                <a:solidFill>
                  <a:srgbClr val="F6B3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智能选课系统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44917" y="1402648"/>
            <a:ext cx="8229600" cy="3600270"/>
            <a:chOff x="1619250" y="1571805"/>
            <a:chExt cx="8229600" cy="3600270"/>
          </a:xfrm>
        </p:grpSpPr>
        <p:sp>
          <p:nvSpPr>
            <p:cNvPr id="3" name="矩形 2"/>
            <p:cNvSpPr/>
            <p:nvPr/>
          </p:nvSpPr>
          <p:spPr>
            <a:xfrm>
              <a:off x="1619250" y="2085975"/>
              <a:ext cx="2981325" cy="308610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4" name="矩形 3"/>
            <p:cNvSpPr/>
            <p:nvPr/>
          </p:nvSpPr>
          <p:spPr>
            <a:xfrm>
              <a:off x="3090862" y="2614612"/>
              <a:ext cx="5767388" cy="16956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686050" y="2895600"/>
              <a:ext cx="7162800" cy="113365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 useBgFill="1">
          <p:nvSpPr>
            <p:cNvPr id="6" name="文本框 5"/>
            <p:cNvSpPr txBox="1"/>
            <p:nvPr/>
          </p:nvSpPr>
          <p:spPr>
            <a:xfrm>
              <a:off x="3090862" y="1571805"/>
              <a:ext cx="1747381" cy="120032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7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  <a:endParaRPr lang="zh-CN" altLang="en-US" sz="7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15" r="52494"/>
          <a:stretch>
            <a:fillRect/>
          </a:stretch>
        </p:blipFill>
        <p:spPr>
          <a:xfrm>
            <a:off x="8130672" y="2129004"/>
            <a:ext cx="2179055" cy="6392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353737" y="3003098"/>
            <a:ext cx="41607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zh-CN" altLang="en-US" sz="4000" b="1" dirty="0">
                <a:solidFill>
                  <a:srgbClr val="1016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个人汇报</a:t>
            </a:r>
          </a:p>
        </p:txBody>
      </p:sp>
    </p:spTree>
    <p:extLst>
      <p:ext uri="{BB962C8B-B14F-4D97-AF65-F5344CB8AC3E}">
        <p14:creationId xmlns:p14="http://schemas.microsoft.com/office/powerpoint/2010/main" val="3915863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846847" y="163806"/>
            <a:ext cx="10657057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marL="2743200" lvl="6" indent="457200" algn="ctr">
              <a:defRPr/>
            </a:pPr>
            <a:r>
              <a:rPr lang="zh-CN" altLang="en-US" sz="3200" b="1" dirty="0">
                <a:solidFill>
                  <a:srgbClr val="4472C4">
                    <a:lumMod val="50000"/>
                  </a:srgb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第一周汇报</a:t>
            </a:r>
            <a:r>
              <a:rPr lang="en-US" altLang="zh-CN" sz="3200" b="1" dirty="0">
                <a:solidFill>
                  <a:srgbClr val="4472C4">
                    <a:lumMod val="50000"/>
                  </a:srgb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				</a:t>
            </a:r>
            <a:endParaRPr lang="zh-CN" altLang="en-US" sz="3200" b="1" dirty="0">
              <a:solidFill>
                <a:srgbClr val="4472C4">
                  <a:lumMod val="50000"/>
                </a:srgb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43650" y="271145"/>
            <a:ext cx="5680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0" lvl="6" indent="457200" algn="ctr">
              <a:defRPr/>
            </a:pP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——陈洁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5D9B4A-BEA2-4CE6-B55A-C7DFEDBBA0FE}"/>
              </a:ext>
            </a:extLst>
          </p:cNvPr>
          <p:cNvSpPr txBox="1"/>
          <p:nvPr/>
        </p:nvSpPr>
        <p:spPr>
          <a:xfrm>
            <a:off x="641693" y="1238868"/>
            <a:ext cx="58821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环境配置：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WSL</a:t>
            </a:r>
            <a:r>
              <a:rPr lang="zh-CN" altLang="en-US" dirty="0"/>
              <a:t>上配置环境，前后端可通信。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技术学习情况：</a:t>
            </a:r>
            <a:endParaRPr lang="en-US" altLang="zh-CN" dirty="0"/>
          </a:p>
          <a:p>
            <a:r>
              <a:rPr lang="zh-CN" altLang="en-US" dirty="0"/>
              <a:t>对前端技术不熟悉，在熟悉</a:t>
            </a:r>
            <a:r>
              <a:rPr lang="en-US" altLang="zh-CN" dirty="0"/>
              <a:t>react</a:t>
            </a:r>
            <a:r>
              <a:rPr lang="zh-CN" altLang="en-US" dirty="0"/>
              <a:t>框架；</a:t>
            </a:r>
            <a:endParaRPr lang="en-US" altLang="zh-CN" dirty="0"/>
          </a:p>
          <a:p>
            <a:r>
              <a:rPr lang="zh-CN" altLang="en-US" dirty="0"/>
              <a:t>代码协同方面缺乏经验，在学习合作开发。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故事认领：</a:t>
            </a:r>
            <a:endParaRPr lang="en-US" altLang="zh-CN" dirty="0"/>
          </a:p>
          <a:p>
            <a:r>
              <a:rPr lang="zh-CN" altLang="zh-CN" sz="18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作为一个学生，我要能查询自己的课程表，</a:t>
            </a:r>
            <a:r>
              <a:rPr lang="zh-CN" altLang="en-US" sz="1800" b="0" i="0" spc="0" dirty="0">
                <a:solidFill>
                  <a:srgbClr val="0D0D0D"/>
                </a:solidFill>
                <a:effectLst/>
                <a:latin typeface="+mn-ea"/>
                <a:ea typeface="+mn-ea"/>
              </a:rPr>
              <a:t>提供清晰的日程和任务显示。可以自己对课程表做自定义修改，增加备注功能。</a:t>
            </a:r>
            <a:endParaRPr lang="zh-CN" altLang="en-US" sz="1800" dirty="0">
              <a:effectLst/>
              <a:latin typeface="+mn-ea"/>
              <a:ea typeface="+mn-ea"/>
            </a:endParaRPr>
          </a:p>
          <a:p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D5063C0-A621-47BB-95EA-FCC1844F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011" y="5286785"/>
            <a:ext cx="5780751" cy="132730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A37BE18-7651-4662-BDEA-6A46ED32A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195" y="1162307"/>
            <a:ext cx="2353174" cy="37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77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等腰三角形 18"/>
          <p:cNvSpPr/>
          <p:nvPr/>
        </p:nvSpPr>
        <p:spPr>
          <a:xfrm>
            <a:off x="5322598" y="5359595"/>
            <a:ext cx="134620" cy="15505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表格 3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4169556"/>
              </p:ext>
            </p:extLst>
          </p:nvPr>
        </p:nvGraphicFramePr>
        <p:xfrm>
          <a:off x="876328" y="2810568"/>
          <a:ext cx="889254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5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4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用户故事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故事权重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故事风险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作为一个学生，要能够方便的进行课程的选择作业。另外，如果选错或者考虑不周等不可抗力因素，要能够进行退课操作。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在构建选课、退课过程中，要考虑界面简洁，操作便利，要充分考虑用户体验。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3FE1BEC9-94CF-49C6-91C2-EE149ADE82D2}"/>
              </a:ext>
            </a:extLst>
          </p:cNvPr>
          <p:cNvSpPr txBox="1"/>
          <p:nvPr/>
        </p:nvSpPr>
        <p:spPr>
          <a:xfrm>
            <a:off x="6693877" y="312176"/>
            <a:ext cx="47905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0" lvl="6" indent="457200" algn="ctr">
              <a:defRPr/>
            </a:pP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——麻少华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9D8E5F4-1830-48B4-9D5B-8D23EA4CA648}"/>
              </a:ext>
            </a:extLst>
          </p:cNvPr>
          <p:cNvSpPr txBox="1"/>
          <p:nvPr/>
        </p:nvSpPr>
        <p:spPr>
          <a:xfrm>
            <a:off x="641693" y="1238868"/>
            <a:ext cx="5882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环境配置：</a:t>
            </a:r>
            <a:endParaRPr lang="en-US" altLang="zh-CN" dirty="0"/>
          </a:p>
          <a:p>
            <a:r>
              <a:rPr lang="zh-CN" altLang="en-US" dirty="0"/>
              <a:t>      已跑通环境。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故事认领：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3"/>
          <p:cNvGraphicFramePr>
            <a:graphicFrameLocks noGrp="1"/>
          </p:cNvGraphicFramePr>
          <p:nvPr/>
        </p:nvGraphicFramePr>
        <p:xfrm>
          <a:off x="539652" y="2806422"/>
          <a:ext cx="1098033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4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0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用户故事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故事权重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故事风险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作为一个学生，我要能对已选课程进行评价与反馈，表达学习体验、提出改进建议，为课程质量提升贡献个体声音，同时为其他同学选课提供参考。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学生在对已选课程进行评价与反馈时，可能遇到评价功能故障、反馈渠道不畅以及隐私保护问题等风险。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46430" y="738505"/>
            <a:ext cx="3312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环境配置已完成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945923" y="241837"/>
            <a:ext cx="4790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6" indent="457200" algn="ctr">
              <a:defRPr/>
            </a:pP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——</a:t>
            </a:r>
            <a:r>
              <a:rPr lang="zh-CN" altLang="en-US" sz="180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钱婧桐</a:t>
            </a:r>
          </a:p>
          <a:p>
            <a:pPr marL="2743200" lvl="6" indent="457200" algn="ctr"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846847" y="163806"/>
            <a:ext cx="10657057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marL="2743200" lvl="6" indent="457200" algn="ctr">
              <a:defRPr/>
            </a:pPr>
            <a:r>
              <a:rPr lang="zh-CN" altLang="en-US" sz="3200" b="1" dirty="0">
                <a:solidFill>
                  <a:srgbClr val="4472C4">
                    <a:lumMod val="50000"/>
                  </a:srgb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第一周汇报</a:t>
            </a:r>
            <a:r>
              <a:rPr lang="en-US" altLang="zh-CN" sz="3200" b="1" dirty="0">
                <a:solidFill>
                  <a:srgbClr val="4472C4">
                    <a:lumMod val="50000"/>
                  </a:srgb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				</a:t>
            </a:r>
            <a:endParaRPr lang="zh-CN" altLang="en-US" sz="3200" b="1" dirty="0">
              <a:solidFill>
                <a:srgbClr val="4472C4">
                  <a:lumMod val="50000"/>
                </a:srgb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Century Gothic" panose="020B0502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t="20407" r="-820" b="38657"/>
          <a:stretch>
            <a:fillRect/>
          </a:stretch>
        </p:blipFill>
        <p:spPr>
          <a:xfrm>
            <a:off x="316230" y="1099820"/>
            <a:ext cx="3448685" cy="26346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1480" y="37350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——技术文档上传至</a:t>
            </a:r>
            <a:r>
              <a:rPr lang="en-US" altLang="zh-CN"/>
              <a:t>github</a:t>
            </a:r>
            <a:r>
              <a:rPr lang="zh-CN" altLang="en-US"/>
              <a:t>仓库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89865" y="4300220"/>
            <a:ext cx="6499860" cy="1866900"/>
            <a:chOff x="299" y="6772"/>
            <a:chExt cx="12378" cy="3223"/>
          </a:xfrm>
        </p:grpSpPr>
        <p:pic>
          <p:nvPicPr>
            <p:cNvPr id="5" name="图片 4" descr="截屏2024-04-22 16.53.42"/>
            <p:cNvPicPr>
              <a:picLocks noChangeAspect="1"/>
            </p:cNvPicPr>
            <p:nvPr/>
          </p:nvPicPr>
          <p:blipFill>
            <a:blip r:embed="rId4"/>
            <a:srcRect l="22672" t="30356" r="17516" b="24795"/>
            <a:stretch>
              <a:fillRect/>
            </a:stretch>
          </p:blipFill>
          <p:spPr>
            <a:xfrm>
              <a:off x="299" y="6773"/>
              <a:ext cx="4332" cy="3222"/>
            </a:xfrm>
            <a:prstGeom prst="rect">
              <a:avLst/>
            </a:prstGeom>
          </p:spPr>
        </p:pic>
        <p:pic>
          <p:nvPicPr>
            <p:cNvPr id="6" name="图片 5" descr="截屏2024-04-22 16.53.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1" y="6772"/>
              <a:ext cx="8046" cy="3223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11480" y="6249035"/>
            <a:ext cx="484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——前后端框架在</a:t>
            </a:r>
            <a:r>
              <a:rPr lang="en-US" altLang="zh-CN"/>
              <a:t>ubuntu20.04</a:t>
            </a:r>
            <a:r>
              <a:rPr lang="zh-CN" altLang="en-US"/>
              <a:t>中搭建完成</a:t>
            </a:r>
          </a:p>
        </p:txBody>
      </p:sp>
      <p:pic>
        <p:nvPicPr>
          <p:cNvPr id="12" name="图片 11" descr="截屏2024-04-22 17.02.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3425" y="5053965"/>
            <a:ext cx="5055235" cy="9607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117715" y="44691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迭代一认领故事</a:t>
            </a:r>
            <a:r>
              <a:rPr lang="en-US" altLang="zh-CN"/>
              <a:t>&amp;&amp;</a:t>
            </a:r>
            <a:r>
              <a:rPr lang="zh-CN" altLang="en-US"/>
              <a:t>描述——管理员端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343650" y="271145"/>
            <a:ext cx="5680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0" lvl="6" indent="457200" algn="ctr">
              <a:defRPr/>
            </a:pP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——董鹏飞</a:t>
            </a:r>
            <a:endParaRPr lang="zh-CN" altLang="en-US" dirty="0"/>
          </a:p>
        </p:txBody>
      </p:sp>
      <p:pic>
        <p:nvPicPr>
          <p:cNvPr id="16" name="图片 15" descr="截屏2024-04-22 17.06.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3065" y="804545"/>
            <a:ext cx="4979670" cy="28733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624">
            <a:extLst>
              <a:ext uri="{FF2B5EF4-FFF2-40B4-BE49-F238E27FC236}">
                <a16:creationId xmlns:a16="http://schemas.microsoft.com/office/drawing/2014/main" id="{4C88BCC7-9B49-4220-8469-FD6CAF680EA9}"/>
              </a:ext>
            </a:extLst>
          </p:cNvPr>
          <p:cNvSpPr/>
          <p:nvPr/>
        </p:nvSpPr>
        <p:spPr>
          <a:xfrm>
            <a:off x="1342644" y="1760392"/>
            <a:ext cx="9532502" cy="3979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30" y="16970"/>
                  <a:pt x="4055" y="13284"/>
                  <a:pt x="7055" y="10308"/>
                </a:cubicBezTo>
                <a:cubicBezTo>
                  <a:pt x="10098" y="7290"/>
                  <a:pt x="13901" y="4973"/>
                  <a:pt x="18380" y="2877"/>
                </a:cubicBezTo>
                <a:lnTo>
                  <a:pt x="18198" y="0"/>
                </a:lnTo>
                <a:lnTo>
                  <a:pt x="21600" y="4603"/>
                </a:lnTo>
                <a:lnTo>
                  <a:pt x="18924" y="11507"/>
                </a:lnTo>
                <a:lnTo>
                  <a:pt x="18743" y="8630"/>
                </a:lnTo>
                <a:cubicBezTo>
                  <a:pt x="14655" y="9764"/>
                  <a:pt x="11069" y="11155"/>
                  <a:pt x="8004" y="13185"/>
                </a:cubicBezTo>
                <a:cubicBezTo>
                  <a:pt x="4885" y="15251"/>
                  <a:pt x="2242" y="17999"/>
                  <a:pt x="0" y="21600"/>
                </a:cubicBezTo>
                <a:close/>
              </a:path>
            </a:pathLst>
          </a:custGeom>
          <a:solidFill>
            <a:srgbClr val="F6B337"/>
          </a:solidFill>
          <a:ln w="38100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Shape 1626">
            <a:extLst>
              <a:ext uri="{FF2B5EF4-FFF2-40B4-BE49-F238E27FC236}">
                <a16:creationId xmlns:a16="http://schemas.microsoft.com/office/drawing/2014/main" id="{2BF051A3-34FA-411D-9D04-EE5B56DF023D}"/>
              </a:ext>
            </a:extLst>
          </p:cNvPr>
          <p:cNvSpPr/>
          <p:nvPr/>
        </p:nvSpPr>
        <p:spPr>
          <a:xfrm flipV="1">
            <a:off x="2177224" y="2545059"/>
            <a:ext cx="0" cy="2334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Shape 1627">
            <a:extLst>
              <a:ext uri="{FF2B5EF4-FFF2-40B4-BE49-F238E27FC236}">
                <a16:creationId xmlns:a16="http://schemas.microsoft.com/office/drawing/2014/main" id="{5468239A-2EFE-4CE2-B8B1-AFBA8E8EF188}"/>
              </a:ext>
            </a:extLst>
          </p:cNvPr>
          <p:cNvSpPr/>
          <p:nvPr/>
        </p:nvSpPr>
        <p:spPr>
          <a:xfrm flipV="1">
            <a:off x="3607887" y="4409290"/>
            <a:ext cx="0" cy="86768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Shape 1628">
            <a:extLst>
              <a:ext uri="{FF2B5EF4-FFF2-40B4-BE49-F238E27FC236}">
                <a16:creationId xmlns:a16="http://schemas.microsoft.com/office/drawing/2014/main" id="{3F839589-5592-4F70-B79E-50BD5A504EBC}"/>
              </a:ext>
            </a:extLst>
          </p:cNvPr>
          <p:cNvSpPr/>
          <p:nvPr/>
        </p:nvSpPr>
        <p:spPr>
          <a:xfrm flipV="1">
            <a:off x="4679233" y="1981423"/>
            <a:ext cx="0" cy="185970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Shape 1629">
            <a:extLst>
              <a:ext uri="{FF2B5EF4-FFF2-40B4-BE49-F238E27FC236}">
                <a16:creationId xmlns:a16="http://schemas.microsoft.com/office/drawing/2014/main" id="{53501E1D-E565-47CC-A7B4-876E279A430A}"/>
              </a:ext>
            </a:extLst>
          </p:cNvPr>
          <p:cNvSpPr/>
          <p:nvPr/>
        </p:nvSpPr>
        <p:spPr>
          <a:xfrm flipV="1">
            <a:off x="7427927" y="3491923"/>
            <a:ext cx="0" cy="1414230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Shape 1630">
            <a:extLst>
              <a:ext uri="{FF2B5EF4-FFF2-40B4-BE49-F238E27FC236}">
                <a16:creationId xmlns:a16="http://schemas.microsoft.com/office/drawing/2014/main" id="{3458ED0E-02DF-4726-BC7E-4D87DAECE906}"/>
              </a:ext>
            </a:extLst>
          </p:cNvPr>
          <p:cNvSpPr/>
          <p:nvPr/>
        </p:nvSpPr>
        <p:spPr>
          <a:xfrm>
            <a:off x="1945675" y="2087201"/>
            <a:ext cx="463097" cy="4630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6B337"/>
          </a:solidFill>
          <a:ln w="38100" cap="flat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4288" tIns="14288" rIns="14288" bIns="14288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Shape 1636">
            <a:extLst>
              <a:ext uri="{FF2B5EF4-FFF2-40B4-BE49-F238E27FC236}">
                <a16:creationId xmlns:a16="http://schemas.microsoft.com/office/drawing/2014/main" id="{AC827084-B5EE-4DF2-846A-DDB57E000D8C}"/>
              </a:ext>
            </a:extLst>
          </p:cNvPr>
          <p:cNvSpPr/>
          <p:nvPr/>
        </p:nvSpPr>
        <p:spPr>
          <a:xfrm>
            <a:off x="3376338" y="5155642"/>
            <a:ext cx="463098" cy="463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6B337"/>
          </a:solidFill>
          <a:ln w="38100" cap="flat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4288" tIns="14288" rIns="14288" bIns="14288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Shape 1642">
            <a:extLst>
              <a:ext uri="{FF2B5EF4-FFF2-40B4-BE49-F238E27FC236}">
                <a16:creationId xmlns:a16="http://schemas.microsoft.com/office/drawing/2014/main" id="{A429E261-8D6C-4D7F-841B-96D9F8E09A61}"/>
              </a:ext>
            </a:extLst>
          </p:cNvPr>
          <p:cNvSpPr/>
          <p:nvPr/>
        </p:nvSpPr>
        <p:spPr>
          <a:xfrm>
            <a:off x="4455442" y="1614467"/>
            <a:ext cx="463098" cy="4630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6B337"/>
          </a:solidFill>
          <a:ln w="38100" cap="flat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4288" tIns="14288" rIns="14288" bIns="14288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Shape 1648">
            <a:extLst>
              <a:ext uri="{FF2B5EF4-FFF2-40B4-BE49-F238E27FC236}">
                <a16:creationId xmlns:a16="http://schemas.microsoft.com/office/drawing/2014/main" id="{65A2A917-B190-4A29-B8CA-34AB7CB97DF9}"/>
              </a:ext>
            </a:extLst>
          </p:cNvPr>
          <p:cNvSpPr/>
          <p:nvPr/>
        </p:nvSpPr>
        <p:spPr>
          <a:xfrm>
            <a:off x="7198034" y="4869968"/>
            <a:ext cx="463098" cy="4630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6B337"/>
          </a:solidFill>
          <a:ln w="38100" cap="flat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4288" tIns="14288" rIns="14288" bIns="14288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Shape 1653">
            <a:extLst>
              <a:ext uri="{FF2B5EF4-FFF2-40B4-BE49-F238E27FC236}">
                <a16:creationId xmlns:a16="http://schemas.microsoft.com/office/drawing/2014/main" id="{F0DD0B8A-83DF-44A6-8FCF-EAAB42AC0F7C}"/>
              </a:ext>
            </a:extLst>
          </p:cNvPr>
          <p:cNvSpPr/>
          <p:nvPr/>
        </p:nvSpPr>
        <p:spPr>
          <a:xfrm>
            <a:off x="2077051" y="4988164"/>
            <a:ext cx="175891" cy="175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Shape 1654">
            <a:extLst>
              <a:ext uri="{FF2B5EF4-FFF2-40B4-BE49-F238E27FC236}">
                <a16:creationId xmlns:a16="http://schemas.microsoft.com/office/drawing/2014/main" id="{D9628869-AF00-4DBF-9C6E-7C58D999BB23}"/>
              </a:ext>
            </a:extLst>
          </p:cNvPr>
          <p:cNvSpPr/>
          <p:nvPr/>
        </p:nvSpPr>
        <p:spPr>
          <a:xfrm>
            <a:off x="3526456" y="4230646"/>
            <a:ext cx="173953" cy="173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Shape 1655">
            <a:extLst>
              <a:ext uri="{FF2B5EF4-FFF2-40B4-BE49-F238E27FC236}">
                <a16:creationId xmlns:a16="http://schemas.microsoft.com/office/drawing/2014/main" id="{99848B75-A683-4B37-9974-BC31E96EEA94}"/>
              </a:ext>
            </a:extLst>
          </p:cNvPr>
          <p:cNvSpPr/>
          <p:nvPr/>
        </p:nvSpPr>
        <p:spPr>
          <a:xfrm>
            <a:off x="4573530" y="3816434"/>
            <a:ext cx="223604" cy="223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Shape 1656">
            <a:extLst>
              <a:ext uri="{FF2B5EF4-FFF2-40B4-BE49-F238E27FC236}">
                <a16:creationId xmlns:a16="http://schemas.microsoft.com/office/drawing/2014/main" id="{F91E1A4B-C7AD-4CA7-9307-44A7AEED46DB}"/>
              </a:ext>
            </a:extLst>
          </p:cNvPr>
          <p:cNvSpPr/>
          <p:nvPr/>
        </p:nvSpPr>
        <p:spPr>
          <a:xfrm>
            <a:off x="7287200" y="3203989"/>
            <a:ext cx="276514" cy="276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E6B1D99D-5EBD-4A24-84D8-3253B6013F57}"/>
              </a:ext>
            </a:extLst>
          </p:cNvPr>
          <p:cNvSpPr txBox="1">
            <a:spLocks/>
          </p:cNvSpPr>
          <p:nvPr/>
        </p:nvSpPr>
        <p:spPr>
          <a:xfrm>
            <a:off x="2048047" y="2178406"/>
            <a:ext cx="248828" cy="2990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1213A1A-52C2-4077-8394-20D2C8BFF377}"/>
              </a:ext>
            </a:extLst>
          </p:cNvPr>
          <p:cNvSpPr txBox="1">
            <a:spLocks/>
          </p:cNvSpPr>
          <p:nvPr/>
        </p:nvSpPr>
        <p:spPr>
          <a:xfrm>
            <a:off x="3941175" y="5014524"/>
            <a:ext cx="248828" cy="2990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3E4FC4B7-C027-48B9-944E-B796325BE1F7}"/>
              </a:ext>
            </a:extLst>
          </p:cNvPr>
          <p:cNvSpPr txBox="1">
            <a:spLocks/>
          </p:cNvSpPr>
          <p:nvPr/>
        </p:nvSpPr>
        <p:spPr>
          <a:xfrm>
            <a:off x="4552849" y="1682361"/>
            <a:ext cx="248828" cy="2990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9CBE892-4128-41AD-AC1F-7D643045631A}"/>
              </a:ext>
            </a:extLst>
          </p:cNvPr>
          <p:cNvSpPr txBox="1">
            <a:spLocks/>
          </p:cNvSpPr>
          <p:nvPr/>
        </p:nvSpPr>
        <p:spPr>
          <a:xfrm>
            <a:off x="7286320" y="4950325"/>
            <a:ext cx="248828" cy="2990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309A7BA-7C1D-4C62-ABFE-29BE9B16D6D9}"/>
              </a:ext>
            </a:extLst>
          </p:cNvPr>
          <p:cNvSpPr txBox="1">
            <a:spLocks/>
          </p:cNvSpPr>
          <p:nvPr/>
        </p:nvSpPr>
        <p:spPr>
          <a:xfrm>
            <a:off x="27045" y="2553999"/>
            <a:ext cx="2013817" cy="1367684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defRPr/>
            </a:pPr>
            <a:r>
              <a:rPr lang="zh-CN" altLang="en-US" sz="2000" b="1" dirty="0">
                <a:solidFill>
                  <a:srgbClr val="0039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软件版本不匹配</a:t>
            </a:r>
            <a:endParaRPr lang="en-US" altLang="zh-CN" sz="2000" b="1" dirty="0">
              <a:solidFill>
                <a:srgbClr val="0039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>
              <a:buNone/>
              <a:defRPr/>
            </a:pPr>
            <a:r>
              <a:rPr lang="en-US" altLang="zh-CN" sz="1800" b="1" dirty="0">
                <a:solidFill>
                  <a:srgbClr val="00396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Poetry</a:t>
            </a:r>
            <a:r>
              <a:rPr lang="zh-CN" altLang="en-US" sz="1800" b="1" dirty="0">
                <a:solidFill>
                  <a:srgbClr val="00396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en-US" altLang="zh-CN" sz="1800" b="1" dirty="0">
                <a:solidFill>
                  <a:srgbClr val="00396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python</a:t>
            </a:r>
            <a:r>
              <a:rPr lang="zh-CN" altLang="en-US" sz="1800" b="1" dirty="0">
                <a:solidFill>
                  <a:srgbClr val="00396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版本不匹配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FB80AE-C023-421F-A977-C172328465C2}"/>
              </a:ext>
            </a:extLst>
          </p:cNvPr>
          <p:cNvSpPr txBox="1">
            <a:spLocks/>
          </p:cNvSpPr>
          <p:nvPr/>
        </p:nvSpPr>
        <p:spPr>
          <a:xfrm>
            <a:off x="5041666" y="1339560"/>
            <a:ext cx="3325256" cy="11408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000" b="1" dirty="0">
                <a:solidFill>
                  <a:srgbClr val="0039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网络环境复杂性</a:t>
            </a:r>
            <a:br>
              <a:rPr lang="zh-CN" altLang="en-US" sz="2800" b="1" dirty="0">
                <a:solidFill>
                  <a:srgbClr val="0039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b="1" dirty="0">
                <a:solidFill>
                  <a:srgbClr val="00396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通过修改镜像地址以及优化</a:t>
            </a:r>
            <a:r>
              <a:rPr lang="en-US" altLang="zh-CN" sz="2000" b="1" dirty="0">
                <a:solidFill>
                  <a:srgbClr val="00396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DNS</a:t>
            </a:r>
            <a:r>
              <a:rPr lang="zh-CN" altLang="en-US" sz="2000" b="1" dirty="0">
                <a:solidFill>
                  <a:srgbClr val="00396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配置处理。</a:t>
            </a:r>
          </a:p>
          <a:p>
            <a:pPr marL="0" lvl="0" indent="0">
              <a:buNone/>
              <a:defRPr/>
            </a:pPr>
            <a:endParaRPr lang="zh-CN" altLang="en-US" sz="2000" b="1" dirty="0">
              <a:solidFill>
                <a:srgbClr val="00396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E93D730-F6F8-4C06-A019-D6184E9FAEFE}"/>
              </a:ext>
            </a:extLst>
          </p:cNvPr>
          <p:cNvSpPr txBox="1">
            <a:spLocks/>
          </p:cNvSpPr>
          <p:nvPr/>
        </p:nvSpPr>
        <p:spPr>
          <a:xfrm>
            <a:off x="3860406" y="5196206"/>
            <a:ext cx="2235594" cy="11408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defRPr/>
            </a:pPr>
            <a:r>
              <a:rPr lang="zh-CN" altLang="en-US" sz="2000" b="1" dirty="0">
                <a:solidFill>
                  <a:srgbClr val="0039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需要配置环境变量</a:t>
            </a:r>
            <a:endParaRPr lang="en-US" altLang="zh-CN" sz="2000" b="1" dirty="0">
              <a:solidFill>
                <a:srgbClr val="0039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buNone/>
              <a:defRPr/>
            </a:pPr>
            <a:endParaRPr lang="zh-CN" altLang="en-US" sz="2000" b="1" dirty="0">
              <a:solidFill>
                <a:srgbClr val="00396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D8898728-D7D0-422C-8333-8ABA7E296E46}"/>
              </a:ext>
            </a:extLst>
          </p:cNvPr>
          <p:cNvSpPr txBox="1">
            <a:spLocks/>
          </p:cNvSpPr>
          <p:nvPr/>
        </p:nvSpPr>
        <p:spPr>
          <a:xfrm>
            <a:off x="7741616" y="4706534"/>
            <a:ext cx="3083457" cy="11408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CN" sz="2000" b="1" dirty="0">
                <a:solidFill>
                  <a:srgbClr val="0039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clone</a:t>
            </a:r>
            <a:r>
              <a:rPr lang="zh-CN" altLang="en-US" sz="2000" b="1" dirty="0">
                <a:solidFill>
                  <a:srgbClr val="0039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失败</a:t>
            </a:r>
            <a:endParaRPr lang="en-US" altLang="zh-CN" sz="2000" b="1" dirty="0">
              <a:solidFill>
                <a:srgbClr val="0039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  <a:defRPr/>
            </a:pPr>
            <a:r>
              <a:rPr lang="zh-CN" altLang="en-US" sz="2000" b="1" dirty="0">
                <a:solidFill>
                  <a:srgbClr val="00396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更换地址以及代码获取方式</a:t>
            </a:r>
          </a:p>
          <a:p>
            <a:pPr marL="0" lvl="0" indent="0">
              <a:buNone/>
              <a:defRPr/>
            </a:pPr>
            <a:endParaRPr lang="zh-CN" altLang="en-US" sz="2000" b="1" dirty="0">
              <a:solidFill>
                <a:srgbClr val="00396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3DEE63A-781C-46D1-AA73-A733DC443DFB}"/>
              </a:ext>
            </a:extLst>
          </p:cNvPr>
          <p:cNvSpPr/>
          <p:nvPr/>
        </p:nvSpPr>
        <p:spPr>
          <a:xfrm>
            <a:off x="482494" y="102197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配置环境的挑战与处理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9BB46AB6-C893-4F6E-8C96-C253134836D0}"/>
              </a:ext>
            </a:extLst>
          </p:cNvPr>
          <p:cNvSpPr txBox="1">
            <a:spLocks/>
          </p:cNvSpPr>
          <p:nvPr/>
        </p:nvSpPr>
        <p:spPr>
          <a:xfrm>
            <a:off x="3480978" y="5230942"/>
            <a:ext cx="248828" cy="2990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srgbClr val="FCFCF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DE8F542-DB56-4C3F-B9CB-8978F57C10E7}"/>
              </a:ext>
            </a:extLst>
          </p:cNvPr>
          <p:cNvSpPr txBox="1"/>
          <p:nvPr/>
        </p:nvSpPr>
        <p:spPr>
          <a:xfrm>
            <a:off x="6343650" y="271145"/>
            <a:ext cx="5680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6" indent="457200" algn="ctr">
              <a:defRPr/>
            </a:pP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——</a:t>
            </a:r>
            <a:r>
              <a:rPr lang="zh-CN" altLang="en-US" dirty="0"/>
              <a:t>陈昊烨</a:t>
            </a:r>
          </a:p>
          <a:p>
            <a:pPr marL="2743200" lvl="6" indent="457200" algn="ctr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1017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630">
            <a:extLst>
              <a:ext uri="{FF2B5EF4-FFF2-40B4-BE49-F238E27FC236}">
                <a16:creationId xmlns:a16="http://schemas.microsoft.com/office/drawing/2014/main" id="{3458ED0E-02DF-4726-BC7E-4D87DAECE906}"/>
              </a:ext>
            </a:extLst>
          </p:cNvPr>
          <p:cNvSpPr/>
          <p:nvPr/>
        </p:nvSpPr>
        <p:spPr>
          <a:xfrm>
            <a:off x="161798" y="1039530"/>
            <a:ext cx="463097" cy="4630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6B337"/>
          </a:solidFill>
          <a:ln w="38100" cap="flat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4288" tIns="14288" rIns="14288" bIns="14288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Shape 1653">
            <a:extLst>
              <a:ext uri="{FF2B5EF4-FFF2-40B4-BE49-F238E27FC236}">
                <a16:creationId xmlns:a16="http://schemas.microsoft.com/office/drawing/2014/main" id="{F0DD0B8A-83DF-44A6-8FCF-EAAB42AC0F7C}"/>
              </a:ext>
            </a:extLst>
          </p:cNvPr>
          <p:cNvSpPr/>
          <p:nvPr/>
        </p:nvSpPr>
        <p:spPr>
          <a:xfrm>
            <a:off x="3029789" y="5619395"/>
            <a:ext cx="175891" cy="175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Shape 1654">
            <a:extLst>
              <a:ext uri="{FF2B5EF4-FFF2-40B4-BE49-F238E27FC236}">
                <a16:creationId xmlns:a16="http://schemas.microsoft.com/office/drawing/2014/main" id="{D9628869-AF00-4DBF-9C6E-7C58D999BB23}"/>
              </a:ext>
            </a:extLst>
          </p:cNvPr>
          <p:cNvSpPr/>
          <p:nvPr/>
        </p:nvSpPr>
        <p:spPr>
          <a:xfrm>
            <a:off x="3996724" y="5215375"/>
            <a:ext cx="173953" cy="173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Shape 1656">
            <a:extLst>
              <a:ext uri="{FF2B5EF4-FFF2-40B4-BE49-F238E27FC236}">
                <a16:creationId xmlns:a16="http://schemas.microsoft.com/office/drawing/2014/main" id="{F91E1A4B-C7AD-4CA7-9307-44A7AEED46DB}"/>
              </a:ext>
            </a:extLst>
          </p:cNvPr>
          <p:cNvSpPr/>
          <p:nvPr/>
        </p:nvSpPr>
        <p:spPr>
          <a:xfrm>
            <a:off x="7853262" y="3021108"/>
            <a:ext cx="276514" cy="276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E6B1D99D-5EBD-4A24-84D8-3253B6013F57}"/>
              </a:ext>
            </a:extLst>
          </p:cNvPr>
          <p:cNvSpPr txBox="1">
            <a:spLocks/>
          </p:cNvSpPr>
          <p:nvPr/>
        </p:nvSpPr>
        <p:spPr>
          <a:xfrm>
            <a:off x="273695" y="1130735"/>
            <a:ext cx="248828" cy="2990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9CBE892-4128-41AD-AC1F-7D643045631A}"/>
              </a:ext>
            </a:extLst>
          </p:cNvPr>
          <p:cNvSpPr txBox="1">
            <a:spLocks/>
          </p:cNvSpPr>
          <p:nvPr/>
        </p:nvSpPr>
        <p:spPr>
          <a:xfrm>
            <a:off x="7852373" y="4654227"/>
            <a:ext cx="248828" cy="2990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309A7BA-7C1D-4C62-ABFE-29BE9B16D6D9}"/>
              </a:ext>
            </a:extLst>
          </p:cNvPr>
          <p:cNvSpPr txBox="1">
            <a:spLocks/>
          </p:cNvSpPr>
          <p:nvPr/>
        </p:nvSpPr>
        <p:spPr>
          <a:xfrm>
            <a:off x="7852373" y="4803758"/>
            <a:ext cx="3922619" cy="1367684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defRPr/>
            </a:pPr>
            <a:r>
              <a:rPr lang="zh-CN" altLang="en-US" sz="2000" b="1">
                <a:solidFill>
                  <a:srgbClr val="00396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作为一个管理员，我要能查看各类别学生的选课情况统计，以便了解课程受欢迎程度、学生兴趣分布及教育资源需求，为课程优化、资源配置提供数据支持。</a:t>
            </a:r>
            <a:endParaRPr lang="zh-CN" altLang="en-US" sz="2000" b="1" dirty="0">
              <a:solidFill>
                <a:srgbClr val="00396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AA98C9-A4AC-4F18-BC2E-B02C0141C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734" y="2982408"/>
            <a:ext cx="7067550" cy="9048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22E6EF-E73E-4D63-A5E1-EF4D7DAA0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30" y="337738"/>
            <a:ext cx="4377208" cy="21397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40C946-4AFB-42C5-B7F4-314D7102C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588" y="-50487"/>
            <a:ext cx="3772012" cy="27447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82DD53-C950-4B18-8CBF-8CA3A092E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734" y="5295545"/>
            <a:ext cx="4845980" cy="647700"/>
          </a:xfrm>
          <a:prstGeom prst="rect">
            <a:avLst/>
          </a:prstGeom>
        </p:spPr>
      </p:pic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6788FB-C929-4E03-B3D6-841731213A8B}"/>
              </a:ext>
            </a:extLst>
          </p:cNvPr>
          <p:cNvSpPr txBox="1">
            <a:spLocks/>
          </p:cNvSpPr>
          <p:nvPr/>
        </p:nvSpPr>
        <p:spPr>
          <a:xfrm>
            <a:off x="736792" y="894847"/>
            <a:ext cx="1727200" cy="752464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800" b="1" dirty="0">
                <a:solidFill>
                  <a:srgbClr val="0039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前端环境</a:t>
            </a:r>
          </a:p>
        </p:txBody>
      </p:sp>
      <p:sp>
        <p:nvSpPr>
          <p:cNvPr id="39" name="Shape 1630">
            <a:extLst>
              <a:ext uri="{FF2B5EF4-FFF2-40B4-BE49-F238E27FC236}">
                <a16:creationId xmlns:a16="http://schemas.microsoft.com/office/drawing/2014/main" id="{C806DB1C-67A8-4223-8BD9-23516AB5D967}"/>
              </a:ext>
            </a:extLst>
          </p:cNvPr>
          <p:cNvSpPr/>
          <p:nvPr/>
        </p:nvSpPr>
        <p:spPr>
          <a:xfrm>
            <a:off x="273695" y="3198050"/>
            <a:ext cx="463097" cy="4630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6B337"/>
          </a:solidFill>
          <a:ln w="38100" cap="flat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4288" tIns="14288" rIns="14288" bIns="14288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F4F44AD4-3B1F-490F-8E40-110E5CD2E539}"/>
              </a:ext>
            </a:extLst>
          </p:cNvPr>
          <p:cNvSpPr txBox="1">
            <a:spLocks/>
          </p:cNvSpPr>
          <p:nvPr/>
        </p:nvSpPr>
        <p:spPr>
          <a:xfrm>
            <a:off x="376067" y="3289255"/>
            <a:ext cx="248828" cy="2990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srgbClr val="FCFCF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CD76E00D-593D-4ECA-91F3-173EA55E3115}"/>
              </a:ext>
            </a:extLst>
          </p:cNvPr>
          <p:cNvSpPr txBox="1">
            <a:spLocks/>
          </p:cNvSpPr>
          <p:nvPr/>
        </p:nvSpPr>
        <p:spPr>
          <a:xfrm>
            <a:off x="839164" y="3053367"/>
            <a:ext cx="1727200" cy="752464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800" b="1" dirty="0">
                <a:solidFill>
                  <a:srgbClr val="0039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后端环境</a:t>
            </a:r>
          </a:p>
        </p:txBody>
      </p:sp>
      <p:sp>
        <p:nvSpPr>
          <p:cNvPr id="50" name="Shape 1630">
            <a:extLst>
              <a:ext uri="{FF2B5EF4-FFF2-40B4-BE49-F238E27FC236}">
                <a16:creationId xmlns:a16="http://schemas.microsoft.com/office/drawing/2014/main" id="{E9588D9A-C7A6-47FC-A561-094648EB2EC3}"/>
              </a:ext>
            </a:extLst>
          </p:cNvPr>
          <p:cNvSpPr/>
          <p:nvPr/>
        </p:nvSpPr>
        <p:spPr>
          <a:xfrm>
            <a:off x="410413" y="5355372"/>
            <a:ext cx="463097" cy="4630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6B337"/>
          </a:solidFill>
          <a:ln w="38100" cap="flat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4288" tIns="14288" rIns="14288" bIns="14288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7D1812A1-B0CD-4A4A-AF26-1824AE8DA26F}"/>
              </a:ext>
            </a:extLst>
          </p:cNvPr>
          <p:cNvSpPr txBox="1">
            <a:spLocks/>
          </p:cNvSpPr>
          <p:nvPr/>
        </p:nvSpPr>
        <p:spPr>
          <a:xfrm>
            <a:off x="512785" y="5446577"/>
            <a:ext cx="248828" cy="2990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srgbClr val="FCFCF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94883063-CC3D-4793-8DE6-3559F8A533DD}"/>
              </a:ext>
            </a:extLst>
          </p:cNvPr>
          <p:cNvSpPr txBox="1">
            <a:spLocks/>
          </p:cNvSpPr>
          <p:nvPr/>
        </p:nvSpPr>
        <p:spPr>
          <a:xfrm>
            <a:off x="975882" y="5210689"/>
            <a:ext cx="1727200" cy="752464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800" b="1" dirty="0">
                <a:solidFill>
                  <a:srgbClr val="0039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故事认领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D4DC7FE-FD9F-4009-932B-97124412C183}"/>
              </a:ext>
            </a:extLst>
          </p:cNvPr>
          <p:cNvSpPr txBox="1"/>
          <p:nvPr/>
        </p:nvSpPr>
        <p:spPr>
          <a:xfrm>
            <a:off x="6343650" y="271145"/>
            <a:ext cx="5680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6" indent="457200" algn="ctr">
              <a:defRPr/>
            </a:pPr>
            <a:r>
              <a:rPr lang="zh-CN" altLang="en-US" b="1" dirty="0">
                <a:solidFill>
                  <a:srgbClr val="4472C4">
                    <a:lumMod val="50000"/>
                  </a:srgb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——</a:t>
            </a:r>
            <a:r>
              <a:rPr lang="zh-CN" altLang="en-US" dirty="0"/>
              <a:t>陈昊烨</a:t>
            </a:r>
          </a:p>
          <a:p>
            <a:pPr marL="2743200" lvl="6" indent="457200" algn="ctr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5650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82620" y="735330"/>
            <a:ext cx="5577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迭代</a:t>
            </a:r>
            <a:r>
              <a:rPr lang="en-US" altLang="zh-CN" dirty="0"/>
              <a:t>1</a:t>
            </a:r>
            <a:r>
              <a:rPr lang="zh-CN" altLang="en-US" dirty="0"/>
              <a:t>故事认领</a:t>
            </a:r>
            <a:r>
              <a:rPr lang="en-US" altLang="zh-CN" dirty="0"/>
              <a:t>——</a:t>
            </a:r>
            <a:r>
              <a:rPr lang="zh-CN" altLang="en-US" dirty="0"/>
              <a:t>教师端</a:t>
            </a:r>
          </a:p>
        </p:txBody>
      </p:sp>
      <p:graphicFrame>
        <p:nvGraphicFramePr>
          <p:cNvPr id="5" name="表格 4"/>
          <p:cNvGraphicFramePr/>
          <p:nvPr/>
        </p:nvGraphicFramePr>
        <p:xfrm>
          <a:off x="1866900" y="1165225"/>
          <a:ext cx="85775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4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用户故事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故事权重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故事描述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作为一个老师，我要能自主编辑课程信息，包括课程简介、教学大纲、参考资料等，以便及时更新教学内容，为学生提供最新、最准确的学习指引。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提供一个用户友好的界面让教师更新课程内容。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166870" y="2994025"/>
            <a:ext cx="3977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环境搭建情况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015" y="3362325"/>
            <a:ext cx="5146040" cy="2546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05" y="3362325"/>
            <a:ext cx="4902200" cy="25908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407920" y="6005195"/>
            <a:ext cx="2347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项目启动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088630" y="6005195"/>
            <a:ext cx="2518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项目的初始界面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166870" y="191135"/>
            <a:ext cx="7130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迭代一计划</a:t>
            </a:r>
            <a:r>
              <a:rPr lang="en-US" altLang="zh-CN" sz="2800" b="1" dirty="0"/>
              <a:t>				</a:t>
            </a:r>
            <a:r>
              <a:rPr lang="en-US" altLang="zh-CN" dirty="0"/>
              <a:t>——</a:t>
            </a:r>
            <a:r>
              <a:rPr lang="zh-CN" altLang="en-US" dirty="0"/>
              <a:t>苏冠铭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r="66510" b="200"/>
          <a:stretch>
            <a:fillRect/>
          </a:stretch>
        </p:blipFill>
        <p:spPr>
          <a:xfrm>
            <a:off x="3147695" y="2380615"/>
            <a:ext cx="1723390" cy="25412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987040" y="5264150"/>
            <a:ext cx="2518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项目的初始界面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518" y="2177728"/>
            <a:ext cx="3772012" cy="274470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72935" y="5264150"/>
            <a:ext cx="2518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前端初始界面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87040" y="548640"/>
            <a:ext cx="7130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/>
              <a:t>进入后初试界面</a:t>
            </a:r>
            <a:r>
              <a:rPr lang="en-US" altLang="zh-CN" sz="2800" b="1"/>
              <a:t>		</a:t>
            </a:r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897724-A40A-4E4E-B882-672F5735530C}"/>
              </a:ext>
            </a:extLst>
          </p:cNvPr>
          <p:cNvSpPr txBox="1"/>
          <p:nvPr/>
        </p:nvSpPr>
        <p:spPr>
          <a:xfrm>
            <a:off x="4325132" y="116523"/>
            <a:ext cx="7130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			</a:t>
            </a:r>
            <a:r>
              <a:rPr lang="en-US" altLang="zh-CN" dirty="0"/>
              <a:t>——</a:t>
            </a:r>
            <a:r>
              <a:rPr lang="zh-CN" altLang="en-US" dirty="0"/>
              <a:t>齐子实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732791" y="2305315"/>
            <a:ext cx="6690166" cy="1444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8000" b="1" dirty="0">
                <a:solidFill>
                  <a:srgbClr val="F6B3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谢谢大家！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178653" y="1096704"/>
            <a:ext cx="4442969" cy="4932743"/>
            <a:chOff x="6628436" y="1108277"/>
            <a:chExt cx="4857509" cy="4932743"/>
          </a:xfrm>
        </p:grpSpPr>
        <p:sp useBgFill="1">
          <p:nvSpPr>
            <p:cNvPr id="5" name="平行四边形 4"/>
            <p:cNvSpPr/>
            <p:nvPr/>
          </p:nvSpPr>
          <p:spPr>
            <a:xfrm>
              <a:off x="6628436" y="1405704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6" name="平行四边形 5"/>
            <p:cNvSpPr/>
            <p:nvPr/>
          </p:nvSpPr>
          <p:spPr>
            <a:xfrm>
              <a:off x="8077200" y="1108277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7" name="平行四边形 6"/>
            <p:cNvSpPr/>
            <p:nvPr/>
          </p:nvSpPr>
          <p:spPr>
            <a:xfrm>
              <a:off x="9410218" y="1422722"/>
              <a:ext cx="2075727" cy="4618298"/>
            </a:xfrm>
            <a:prstGeom prst="parallelogram">
              <a:avLst>
                <a:gd name="adj" fmla="val 372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976744" y="3866694"/>
            <a:ext cx="5802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箭头: 五边形 9"/>
          <p:cNvSpPr/>
          <p:nvPr/>
        </p:nvSpPr>
        <p:spPr>
          <a:xfrm>
            <a:off x="0" y="3060530"/>
            <a:ext cx="5544274" cy="1423687"/>
          </a:xfrm>
          <a:prstGeom prst="homePlate">
            <a:avLst/>
          </a:prstGeom>
          <a:solidFill>
            <a:srgbClr val="F6B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15" r="52494"/>
          <a:stretch>
            <a:fillRect/>
          </a:stretch>
        </p:blipFill>
        <p:spPr>
          <a:xfrm>
            <a:off x="265053" y="206536"/>
            <a:ext cx="2179055" cy="63927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84812" y="3218375"/>
            <a:ext cx="274223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6600" b="1" i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597990" y="2189922"/>
            <a:ext cx="3251430" cy="707886"/>
            <a:chOff x="5817427" y="1340340"/>
            <a:chExt cx="3251430" cy="707886"/>
          </a:xfrm>
        </p:grpSpPr>
        <p:grpSp>
          <p:nvGrpSpPr>
            <p:cNvPr id="14" name="组合 13"/>
            <p:cNvGrpSpPr/>
            <p:nvPr/>
          </p:nvGrpSpPr>
          <p:grpSpPr>
            <a:xfrm>
              <a:off x="5817427" y="1356149"/>
              <a:ext cx="679374" cy="676268"/>
              <a:chOff x="725726" y="1781746"/>
              <a:chExt cx="515267" cy="523265"/>
            </a:xfrm>
          </p:grpSpPr>
          <p:sp>
            <p:nvSpPr>
              <p:cNvPr id="15" name="椭圆 14"/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4000" b="0" i="0" u="none" strike="noStrike" cap="none" normalizeH="0" baseline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Palatino" charset="0"/>
                  <a:ea typeface="华文宋体" panose="02010600040101010101" charset="-122"/>
                  <a:sym typeface="Palatino" charset="0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85846" y="1847657"/>
                <a:ext cx="453732" cy="45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tencil" panose="040409050D0802020404" pitchFamily="82" charset="0"/>
                  </a:rPr>
                  <a:t>01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encil" panose="040409050D0802020404" pitchFamily="82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6832347" y="1340340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小组汇报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637792" y="3227808"/>
            <a:ext cx="3251430" cy="707886"/>
            <a:chOff x="5817427" y="2405594"/>
            <a:chExt cx="3251430" cy="707886"/>
          </a:xfrm>
        </p:grpSpPr>
        <p:grpSp>
          <p:nvGrpSpPr>
            <p:cNvPr id="26" name="组合 25"/>
            <p:cNvGrpSpPr/>
            <p:nvPr/>
          </p:nvGrpSpPr>
          <p:grpSpPr>
            <a:xfrm>
              <a:off x="5817427" y="2426572"/>
              <a:ext cx="679374" cy="665931"/>
              <a:chOff x="725726" y="1781746"/>
              <a:chExt cx="515267" cy="515267"/>
            </a:xfrm>
          </p:grpSpPr>
          <p:sp>
            <p:nvSpPr>
              <p:cNvPr id="27" name="椭圆 26"/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4000" b="0" i="0" u="none" strike="noStrike" cap="none" normalizeH="0" baseline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Palatino" charset="0"/>
                  <a:ea typeface="华文宋体" panose="02010600040101010101" charset="-122"/>
                  <a:sym typeface="Palatino" charset="0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82836" y="1836957"/>
                <a:ext cx="422122" cy="404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tencil" panose="040409050D0802020404" pitchFamily="82" charset="0"/>
                  </a:rPr>
                  <a:t>02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encil" panose="040409050D0802020404" pitchFamily="82" charset="0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6832347" y="2405594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个人汇报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81200" y="1444483"/>
            <a:ext cx="8229600" cy="3600270"/>
            <a:chOff x="1619250" y="1571805"/>
            <a:chExt cx="8229600" cy="3600270"/>
          </a:xfrm>
        </p:grpSpPr>
        <p:sp>
          <p:nvSpPr>
            <p:cNvPr id="3" name="矩形 2"/>
            <p:cNvSpPr/>
            <p:nvPr/>
          </p:nvSpPr>
          <p:spPr>
            <a:xfrm>
              <a:off x="1619250" y="2085975"/>
              <a:ext cx="2981325" cy="308610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4" name="矩形 3"/>
            <p:cNvSpPr/>
            <p:nvPr/>
          </p:nvSpPr>
          <p:spPr>
            <a:xfrm>
              <a:off x="3090862" y="2614612"/>
              <a:ext cx="5767388" cy="16956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686050" y="2895600"/>
              <a:ext cx="7162800" cy="113365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 useBgFill="1">
          <p:nvSpPr>
            <p:cNvPr id="6" name="文本框 5"/>
            <p:cNvSpPr txBox="1"/>
            <p:nvPr/>
          </p:nvSpPr>
          <p:spPr>
            <a:xfrm>
              <a:off x="3090862" y="1571805"/>
              <a:ext cx="1747381" cy="120032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72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01</a:t>
              </a:r>
              <a:endParaRPr lang="zh-CN" altLang="en-US" sz="7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15" r="52494"/>
          <a:stretch>
            <a:fillRect/>
          </a:stretch>
        </p:blipFill>
        <p:spPr>
          <a:xfrm>
            <a:off x="8130672" y="2129004"/>
            <a:ext cx="2179055" cy="6392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353737" y="3003098"/>
            <a:ext cx="41607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zh-CN" altLang="en-US" sz="4000" b="1" dirty="0">
                <a:solidFill>
                  <a:srgbClr val="1016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小组汇报</a:t>
            </a:r>
          </a:p>
        </p:txBody>
      </p:sp>
      <p:sp>
        <p:nvSpPr>
          <p:cNvPr id="11" name="矩形 10"/>
          <p:cNvSpPr/>
          <p:nvPr/>
        </p:nvSpPr>
        <p:spPr>
          <a:xfrm>
            <a:off x="5359752" y="4034003"/>
            <a:ext cx="1407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4145" indent="-144145"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单击输入内容</a:t>
            </a:r>
          </a:p>
        </p:txBody>
      </p:sp>
      <p:sp>
        <p:nvSpPr>
          <p:cNvPr id="15" name="矩形 14"/>
          <p:cNvSpPr/>
          <p:nvPr/>
        </p:nvSpPr>
        <p:spPr>
          <a:xfrm>
            <a:off x="6959374" y="4034003"/>
            <a:ext cx="1407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4145" indent="-144145"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单击输入内容</a:t>
            </a:r>
          </a:p>
        </p:txBody>
      </p:sp>
      <p:sp>
        <p:nvSpPr>
          <p:cNvPr id="16" name="矩形 15"/>
          <p:cNvSpPr/>
          <p:nvPr/>
        </p:nvSpPr>
        <p:spPr>
          <a:xfrm>
            <a:off x="8558995" y="4034003"/>
            <a:ext cx="14074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4145" indent="-144145"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Century Gothic" panose="020B0502020202020204" pitchFamily="34" charset="0"/>
              </a:rPr>
              <a:t>单击输入内容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î$ḻïḑe"/>
          <p:cNvSpPr/>
          <p:nvPr/>
        </p:nvSpPr>
        <p:spPr>
          <a:xfrm>
            <a:off x="-75236" y="5774634"/>
            <a:ext cx="12342471" cy="1107930"/>
          </a:xfrm>
          <a:prstGeom prst="rect">
            <a:avLst/>
          </a:prstGeom>
          <a:solidFill>
            <a:srgbClr val="192B3C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/>
              <a:ea typeface="字魂59号-创粗黑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92758" y="1502501"/>
            <a:ext cx="8297781" cy="2109429"/>
            <a:chOff x="610737" y="1885172"/>
            <a:chExt cx="3055741" cy="1512399"/>
          </a:xfrm>
        </p:grpSpPr>
        <p:sp>
          <p:nvSpPr>
            <p:cNvPr id="44" name="文本框 43"/>
            <p:cNvSpPr txBox="1"/>
            <p:nvPr/>
          </p:nvSpPr>
          <p:spPr>
            <a:xfrm>
              <a:off x="637146" y="1885172"/>
              <a:ext cx="3029332" cy="475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2800" b="1" dirty="0">
                  <a:solidFill>
                    <a:srgbClr val="0039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本周期小组进行情况：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00396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10737" y="2484240"/>
              <a:ext cx="2839128" cy="913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en-US" altLang="zh-CN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1.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建立用户故事，为故事确定权值和故事风险。</a:t>
              </a:r>
              <a:endParaRPr lang="en-US" altLang="zh-CN" b="1" dirty="0">
                <a:solidFill>
                  <a:srgbClr val="668AAA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zh-CN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2.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完成迭代</a:t>
              </a:r>
              <a:r>
                <a:rPr lang="en-US" altLang="zh-CN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1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的用户故事认领。</a:t>
              </a:r>
              <a:endParaRPr lang="en-US" altLang="zh-CN" b="1" dirty="0">
                <a:solidFill>
                  <a:srgbClr val="668AAA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zh-CN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3.</a:t>
              </a:r>
              <a:r>
                <a:rPr lang="zh-CN" altLang="en-US" b="1" dirty="0">
                  <a:solidFill>
                    <a:srgbClr val="668AAA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小组成员基本跑通环境，前后端通信成功。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08CDDBC-9B73-4537-97B7-C6343687509F}"/>
              </a:ext>
            </a:extLst>
          </p:cNvPr>
          <p:cNvSpPr txBox="1"/>
          <p:nvPr/>
        </p:nvSpPr>
        <p:spPr>
          <a:xfrm>
            <a:off x="287215" y="298939"/>
            <a:ext cx="178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用户故事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9A0A79-CC9D-40D4-B240-199281F375A0}"/>
              </a:ext>
            </a:extLst>
          </p:cNvPr>
          <p:cNvSpPr txBox="1"/>
          <p:nvPr/>
        </p:nvSpPr>
        <p:spPr>
          <a:xfrm>
            <a:off x="679938" y="804134"/>
            <a:ext cx="10369062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zh-CN" sz="14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作为一个管理员，我要能给学生精准分类，以便根据学术水平、年级、专业或其他特定标准有效地组织学生群体，确保信息传达的针对性。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zh-CN" altLang="zh-CN" sz="14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作为一个管理员，我要能向特定类别学生单独发送公告，以及时传递与他们紧密相关的重要通知、活动信息或政策变动，确保消息传达的精确性和效率。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zh-CN" altLang="zh-CN" sz="14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作为一个管理员，我要能审核并批准教师的申请，如课程开设、时间调整等请求，以维护课程体系的合理性和教学秩序，同时支持教师的教学需求。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zh-CN" altLang="zh-CN" sz="14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作为一个管理员，我要能查看各类别学生的选课情况统计，以便了解课程受欢迎程度、学生兴趣分布及教育资源需求，为课程优化、资源配置提供数据支持。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zh-CN" altLang="zh-CN" sz="14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作为一个管理员，我要能设置并管理课程容量限制，避免热门课程过度拥挤，保障教学质量，同时也防止冷门课程资源浪费。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9EFC6C-F33D-44E8-AD0A-69306912951A}"/>
              </a:ext>
            </a:extLst>
          </p:cNvPr>
          <p:cNvSpPr txBox="1"/>
          <p:nvPr/>
        </p:nvSpPr>
        <p:spPr>
          <a:xfrm>
            <a:off x="679938" y="3847221"/>
            <a:ext cx="1100796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zh-CN" sz="14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作为一个老师，我要能便捷申请修改上课时间，以便应对突发情况或优化教学安排，保证教学进度与质量不受影响。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zh-CN" altLang="zh-CN" sz="14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作为一个老师，我要能在我的班级中灵活邀请和移除学生，以准确管理课堂参与人员，确保教学资源的合理分配和课堂环境的适宜性。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zh-CN" altLang="zh-CN" sz="14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作为一个老师，我要能自主编辑课程信息，包括课程简介、教学大纲、参考资料等，以便及时更新教学内容，为学生提供最新、最准确的学习指引。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zh-CN" altLang="zh-CN" sz="14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作为一个老师，我要能看到我所教授课程的学生名单及详细信息，以便了解学生背景、掌握学习进度，实施差异化教学与个别辅导。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zh-CN" altLang="zh-CN" sz="14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作为一个老师，我要能发布、管理作业与考试任务，设定提交截止日期与评分标准，方便学生查阅与完成，同时简化自己的教学管理工作。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zh-CN" altLang="zh-CN" sz="14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作为一个老师，我要能通过系统与学生进行在线交流，解答疑问、分享资料，增强课堂内外的互动沟通，提升教学效果。</a:t>
            </a:r>
            <a:endParaRPr lang="zh-CN" altLang="zh-CN" sz="14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6593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7A5AA96-8ADA-487F-AE9A-C69CFF02A813}"/>
              </a:ext>
            </a:extLst>
          </p:cNvPr>
          <p:cNvSpPr txBox="1"/>
          <p:nvPr/>
        </p:nvSpPr>
        <p:spPr>
          <a:xfrm>
            <a:off x="861646" y="841881"/>
            <a:ext cx="11254154" cy="5416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zh-CN" sz="12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作为一个学生，我要能轻松进行课程选择与退课操作，以构建符合个人兴趣、学业规划的个性化课程表，实现自我驱动的学习。</a:t>
            </a:r>
            <a:endParaRPr lang="zh-CN" altLang="zh-CN" sz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zh-CN" altLang="zh-CN" sz="12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作为一个学生，我要能随时查询自己的课程表，清晰了解每日、每周的学习任务与时间安排，便于合理规划学习与生活。</a:t>
            </a:r>
            <a:endParaRPr lang="zh-CN" altLang="zh-CN" sz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zh-CN" altLang="zh-CN" sz="12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作为一个学生，我要能利用智能助手制定学习路线，获取针对我个人情况的专业化学习建议，提升学习效率与成效。</a:t>
            </a:r>
            <a:endParaRPr lang="zh-CN" altLang="zh-CN" sz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zh-CN" altLang="zh-CN" sz="12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作为一个学生，我要能接受智能助手推荐的课程自动选课，省去繁琐的筛选过程，确保学习路径的科学性和连贯性。</a:t>
            </a:r>
            <a:endParaRPr lang="zh-CN" altLang="zh-CN" sz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zh-CN" altLang="zh-CN" sz="12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作为一个学生，我要能对已选课程进行评价与反馈，表达学习体验、提出改进建议，为课程质量提升贡献个体声音，同时为其他同学选课提供参考。</a:t>
            </a:r>
            <a:endParaRPr lang="zh-CN" altLang="zh-CN" sz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zh-CN" altLang="zh-CN" sz="12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作为一个学生，我要能订阅感兴趣课程的开课提醒，不错过心仪课程的报名时机，确保学习计划的顺利执行。</a:t>
            </a:r>
            <a:endParaRPr lang="zh-CN" altLang="zh-CN" sz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zh-CN" altLang="zh-CN" sz="12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作为一个学生，我要能查看个人学习报告，包括成绩、出勤率、学习时长等多维度数据，清晰了解自己的学习状态与进步，促进自我反思与改进。</a:t>
            </a:r>
            <a:endParaRPr lang="zh-CN" altLang="zh-CN" sz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zh-CN" altLang="zh-CN" sz="12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作为一个学生，我要能与其他同学建立学习小组，共享学习资料、讨论课程难点，形成互助合作的学习氛围，提升学习动力与乐趣。</a:t>
            </a:r>
            <a:endParaRPr lang="zh-CN" altLang="zh-CN" sz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zh-CN" altLang="zh-CN" sz="12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无论是作为管理员、老师还是学生，我要能方便地修改自己的个人信息，保持账户数据的准确性和时效性，便于系统提供更个性化的服务。</a:t>
            </a:r>
            <a:endParaRPr lang="zh-CN" altLang="zh-CN" sz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12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无论是作为管理员、老师还是学生，我要能便捷地向客服提问，及时解决在使用系统过程中遇到的问题或困惑，保障顺畅的用户体验。</a:t>
            </a:r>
            <a:endParaRPr lang="zh-CN" altLang="zh-CN" sz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zh-CN" altLang="zh-CN" sz="1200" kern="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无论是作为管理员、老师还是学生，我要能接收系统推送的重要通知，如课程变动、作业提醒、活动预告等，确保及时获取关键信息，避免错过重要事项。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200" kern="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无论是作为管理员、老师还是学生，我要能通过系统内置的帮助文档或视频教程，快速了解并掌握系统各项功能的使用方法，降低学习成本，提升操作效率。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11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98D570-37EB-4F74-A455-F997EF1575C0}"/>
              </a:ext>
            </a:extLst>
          </p:cNvPr>
          <p:cNvSpPr txBox="1"/>
          <p:nvPr/>
        </p:nvSpPr>
        <p:spPr>
          <a:xfrm>
            <a:off x="287215" y="298939"/>
            <a:ext cx="178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用户故事</a:t>
            </a:r>
          </a:p>
        </p:txBody>
      </p:sp>
    </p:spTree>
    <p:extLst>
      <p:ext uri="{BB962C8B-B14F-4D97-AF65-F5344CB8AC3E}">
        <p14:creationId xmlns:p14="http://schemas.microsoft.com/office/powerpoint/2010/main" val="1477863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246A439-F249-4D49-9791-AAF6264F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838287"/>
              </p:ext>
            </p:extLst>
          </p:nvPr>
        </p:nvGraphicFramePr>
        <p:xfrm>
          <a:off x="360484" y="1119555"/>
          <a:ext cx="11471032" cy="4896366"/>
        </p:xfrm>
        <a:graphic>
          <a:graphicData uri="http://schemas.openxmlformats.org/drawingml/2006/table">
            <a:tbl>
              <a:tblPr/>
              <a:tblGrid>
                <a:gridCol w="318587">
                  <a:extLst>
                    <a:ext uri="{9D8B030D-6E8A-4147-A177-3AD203B41FA5}">
                      <a16:colId xmlns:a16="http://schemas.microsoft.com/office/drawing/2014/main" val="481633462"/>
                    </a:ext>
                  </a:extLst>
                </a:gridCol>
                <a:gridCol w="1478505">
                  <a:extLst>
                    <a:ext uri="{9D8B030D-6E8A-4147-A177-3AD203B41FA5}">
                      <a16:colId xmlns:a16="http://schemas.microsoft.com/office/drawing/2014/main" val="3646835596"/>
                    </a:ext>
                  </a:extLst>
                </a:gridCol>
                <a:gridCol w="453740">
                  <a:extLst>
                    <a:ext uri="{9D8B030D-6E8A-4147-A177-3AD203B41FA5}">
                      <a16:colId xmlns:a16="http://schemas.microsoft.com/office/drawing/2014/main" val="3659026621"/>
                    </a:ext>
                  </a:extLst>
                </a:gridCol>
                <a:gridCol w="8516816">
                  <a:extLst>
                    <a:ext uri="{9D8B030D-6E8A-4147-A177-3AD203B41FA5}">
                      <a16:colId xmlns:a16="http://schemas.microsoft.com/office/drawing/2014/main" val="259578715"/>
                    </a:ext>
                  </a:extLst>
                </a:gridCol>
                <a:gridCol w="703384">
                  <a:extLst>
                    <a:ext uri="{9D8B030D-6E8A-4147-A177-3AD203B41FA5}">
                      <a16:colId xmlns:a16="http://schemas.microsoft.com/office/drawing/2014/main" val="929178975"/>
                    </a:ext>
                  </a:extLst>
                </a:gridCol>
              </a:tblGrid>
              <a:tr h="115955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>
                          <a:solidFill>
                            <a:srgbClr val="333333"/>
                          </a:solidFill>
                          <a:effectLst/>
                        </a:rPr>
                        <a:t>故事序号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 dirty="0">
                          <a:solidFill>
                            <a:srgbClr val="333333"/>
                          </a:solidFill>
                          <a:effectLst/>
                        </a:rPr>
                        <a:t>用户故事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 dirty="0">
                          <a:solidFill>
                            <a:srgbClr val="333333"/>
                          </a:solidFill>
                          <a:effectLst/>
                        </a:rPr>
                        <a:t>故事权重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 dirty="0">
                          <a:solidFill>
                            <a:srgbClr val="333333"/>
                          </a:solidFill>
                          <a:effectLst/>
                        </a:rPr>
                        <a:t>故事风险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 dirty="0">
                          <a:solidFill>
                            <a:srgbClr val="333333"/>
                          </a:solidFill>
                          <a:effectLst/>
                        </a:rPr>
                        <a:t>计划完成的迭代周期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3713559"/>
                  </a:ext>
                </a:extLst>
              </a:tr>
              <a:tr h="221234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 dirty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精准分类学生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 dirty="0">
                          <a:solidFill>
                            <a:srgbClr val="333333"/>
                          </a:solidFill>
                          <a:effectLst/>
                        </a:rPr>
                        <a:t>5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需要能够根据多个标准（学术水平、年级、专业等）精确分类学生。需要复杂的数据库设计和查询优化。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dirty="0">
                          <a:effectLst/>
                        </a:rPr>
                        <a:t>迭代</a:t>
                      </a:r>
                      <a:r>
                        <a:rPr lang="en-US" altLang="zh-CN" sz="1050" dirty="0">
                          <a:effectLst/>
                        </a:rPr>
                        <a:t>1</a:t>
                      </a:r>
                      <a:endParaRPr 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735699"/>
                  </a:ext>
                </a:extLst>
              </a:tr>
              <a:tr h="170777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 dirty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单独发送公告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5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 dirty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向特定类别的学生发送公告，涉及到高度定制的消息传递系统。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dirty="0">
                          <a:effectLst/>
                        </a:rPr>
                        <a:t>迭代</a:t>
                      </a:r>
                      <a:r>
                        <a:rPr lang="en-US" altLang="zh-CN" sz="1050" dirty="0">
                          <a:effectLst/>
                        </a:rPr>
                        <a:t>2</a:t>
                      </a:r>
                      <a:endParaRPr 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018216"/>
                  </a:ext>
                </a:extLst>
              </a:tr>
              <a:tr h="170777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3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审核并批准教师申请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4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 dirty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涉及到工作流管理和权限控制。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dirty="0">
                          <a:effectLst/>
                        </a:rPr>
                        <a:t>迭代</a:t>
                      </a:r>
                      <a:r>
                        <a:rPr lang="en-US" altLang="zh-CN" sz="1050" dirty="0">
                          <a:effectLst/>
                        </a:rPr>
                        <a:t>2</a:t>
                      </a:r>
                      <a:endParaRPr 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8771954"/>
                  </a:ext>
                </a:extLst>
              </a:tr>
              <a:tr h="221234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4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 dirty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查看学生选课情况统计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4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 dirty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提供实时数据分析和报告功能，需要数据仓库技术支持。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dirty="0">
                          <a:effectLst/>
                        </a:rPr>
                        <a:t>迭代</a:t>
                      </a:r>
                      <a:r>
                        <a:rPr lang="en-US" altLang="zh-CN" sz="1050" dirty="0">
                          <a:effectLst/>
                        </a:rPr>
                        <a:t>1</a:t>
                      </a:r>
                      <a:endParaRPr 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364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5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 dirty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设置与管理课程容量限制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4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 dirty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动态调整和管理课程的容量限制。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dirty="0">
                          <a:effectLst/>
                        </a:rPr>
                        <a:t>迭代</a:t>
                      </a:r>
                      <a:r>
                        <a:rPr lang="en-US" altLang="zh-CN" sz="1050" dirty="0">
                          <a:effectLst/>
                        </a:rPr>
                        <a:t>3</a:t>
                      </a:r>
                      <a:endParaRPr 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366377"/>
                  </a:ext>
                </a:extLst>
              </a:tr>
              <a:tr h="372605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6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修改个人信息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3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 dirty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需要一个安全的用户认证和授权机制来保护用户数据的安全。同时，系统需要能够处理并发的数据修改请求，保证数据的一致性和准确性，并保证安全性，个人信息不外泄。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b="0" i="0" spc="0" dirty="0">
                          <a:solidFill>
                            <a:srgbClr val="333333"/>
                          </a:solidFill>
                          <a:effectLst/>
                        </a:rPr>
                        <a:t>迭代</a:t>
                      </a:r>
                      <a:r>
                        <a:rPr lang="en-US" altLang="zh-CN" sz="1050" b="0" i="0" spc="0" dirty="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  <a:endParaRPr lang="zh-CN" altLang="en-US" sz="1050" dirty="0">
                        <a:effectLst/>
                      </a:endParaRPr>
                    </a:p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858818"/>
                  </a:ext>
                </a:extLst>
              </a:tr>
              <a:tr h="322148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7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向客服提问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3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 dirty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实现一个高效的客服系统通常需要集成聊天机器人和自动回复功能，以及后端支持真人客服介入的机制。需要高度的集成和测试，确保系统的响应时间和信息准确性。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b="0" i="0" spc="0" dirty="0">
                          <a:solidFill>
                            <a:srgbClr val="333333"/>
                          </a:solidFill>
                          <a:effectLst/>
                        </a:rPr>
                        <a:t>迭代</a:t>
                      </a:r>
                      <a:r>
                        <a:rPr lang="en-US" altLang="zh-CN" sz="1050" b="0" i="0" spc="0" dirty="0">
                          <a:solidFill>
                            <a:srgbClr val="333333"/>
                          </a:solidFill>
                          <a:effectLst/>
                        </a:rPr>
                        <a:t>3</a:t>
                      </a:r>
                      <a:endParaRPr lang="zh-CN" altLang="en-US" sz="1050" dirty="0">
                        <a:effectLst/>
                      </a:endParaRPr>
                    </a:p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311545"/>
                  </a:ext>
                </a:extLst>
              </a:tr>
              <a:tr h="271691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8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接收系统推送的重要通知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3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 dirty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需要一个可靠的消息推送系统，能够确保消息按时送达并且覆盖所有用户。涉及到多个终端和操作系统的兼容性问题。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b="0" i="0" spc="0" dirty="0">
                          <a:solidFill>
                            <a:srgbClr val="333333"/>
                          </a:solidFill>
                          <a:effectLst/>
                        </a:rPr>
                        <a:t>迭代</a:t>
                      </a:r>
                      <a:r>
                        <a:rPr lang="en-US" altLang="zh-CN" sz="1050" b="0" i="0" spc="0" dirty="0">
                          <a:solidFill>
                            <a:srgbClr val="333333"/>
                          </a:solidFill>
                          <a:effectLst/>
                        </a:rPr>
                        <a:t>3</a:t>
                      </a:r>
                      <a:endParaRPr lang="zh-CN" altLang="en-US" sz="1050" dirty="0">
                        <a:effectLst/>
                      </a:endParaRPr>
                    </a:p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602995"/>
                  </a:ext>
                </a:extLst>
              </a:tr>
              <a:tr h="221234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9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使用帮助文档或视频教程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3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需要一个内容管理系统来更新和管理帮助文档和视频教程，确保内容的及时更新和高可访问性。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b="0" i="0" spc="0" dirty="0">
                          <a:solidFill>
                            <a:srgbClr val="333333"/>
                          </a:solidFill>
                          <a:effectLst/>
                        </a:rPr>
                        <a:t>迭代</a:t>
                      </a:r>
                      <a:r>
                        <a:rPr lang="en-US" altLang="zh-CN" sz="1050" b="0" i="0" spc="0" dirty="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  <a:endParaRPr lang="zh-CN" altLang="en-US" sz="1050" dirty="0">
                        <a:effectLst/>
                      </a:endParaRPr>
                    </a:p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471431"/>
                  </a:ext>
                </a:extLst>
              </a:tr>
              <a:tr h="170777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10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申请修改上课时间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5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 dirty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实现教师能够申请和修改上课时间的功能，涉及到日程管理和冲突检测。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 dirty="0">
                          <a:solidFill>
                            <a:srgbClr val="333333"/>
                          </a:solidFill>
                          <a:effectLst/>
                        </a:rPr>
                        <a:t>迭代</a:t>
                      </a:r>
                      <a:r>
                        <a:rPr lang="en-US" altLang="zh-CN" sz="1050" b="0" i="0" spc="0" dirty="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536012"/>
                  </a:ext>
                </a:extLst>
              </a:tr>
              <a:tr h="170777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11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灵活邀请和移除学生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4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添加或删除学生，需要实现精确的权限和身份验证。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 dirty="0">
                          <a:solidFill>
                            <a:srgbClr val="333333"/>
                          </a:solidFill>
                          <a:effectLst/>
                        </a:rPr>
                        <a:t>迭代</a:t>
                      </a:r>
                      <a:r>
                        <a:rPr lang="en-US" altLang="zh-CN" sz="1050" b="0" i="0" spc="0" dirty="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00066"/>
                  </a:ext>
                </a:extLst>
              </a:tr>
              <a:tr h="170777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12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自主编辑课程信息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5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提供一个用户友好的界面让教师更新课程内容。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 dirty="0">
                          <a:solidFill>
                            <a:srgbClr val="333333"/>
                          </a:solidFill>
                          <a:effectLst/>
                        </a:rPr>
                        <a:t>迭代</a:t>
                      </a:r>
                      <a:r>
                        <a:rPr lang="en-US" altLang="zh-CN" sz="1050" b="0" i="0" spc="0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782760"/>
                  </a:ext>
                </a:extLst>
              </a:tr>
              <a:tr h="322148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>
                          <a:solidFill>
                            <a:srgbClr val="333333"/>
                          </a:solidFill>
                          <a:effectLst/>
                        </a:rPr>
                        <a:t>13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查看所教授课程的学生名单及详细信息</a:t>
                      </a:r>
                      <a:endParaRPr lang="zh-CN" altLang="en-US" sz="105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050" b="0" i="0" spc="0" dirty="0">
                          <a:solidFill>
                            <a:srgbClr val="333333"/>
                          </a:solidFill>
                          <a:effectLst/>
                        </a:rPr>
                        <a:t>5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b="0" i="0" spc="0" dirty="0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要求安全地访问和显示敏感数据。</a:t>
                      </a:r>
                      <a:endParaRPr lang="zh-CN" alt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050" dirty="0">
                          <a:effectLst/>
                        </a:rPr>
                        <a:t>迭代</a:t>
                      </a:r>
                      <a:r>
                        <a:rPr lang="en-US" altLang="zh-CN" sz="1050" dirty="0">
                          <a:effectLst/>
                        </a:rPr>
                        <a:t>1</a:t>
                      </a:r>
                      <a:endParaRPr lang="en-US" sz="1050" dirty="0">
                        <a:effectLst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513849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3E07F92-9322-4749-B531-9B5A03B62F93}"/>
              </a:ext>
            </a:extLst>
          </p:cNvPr>
          <p:cNvSpPr txBox="1"/>
          <p:nvPr/>
        </p:nvSpPr>
        <p:spPr>
          <a:xfrm>
            <a:off x="246185" y="275492"/>
            <a:ext cx="195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用户权重，风险</a:t>
            </a:r>
          </a:p>
        </p:txBody>
      </p:sp>
    </p:spTree>
    <p:extLst>
      <p:ext uri="{BB962C8B-B14F-4D97-AF65-F5344CB8AC3E}">
        <p14:creationId xmlns:p14="http://schemas.microsoft.com/office/powerpoint/2010/main" val="325354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246A439-F249-4D49-9791-AAF6264F7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571285"/>
              </p:ext>
            </p:extLst>
          </p:nvPr>
        </p:nvGraphicFramePr>
        <p:xfrm>
          <a:off x="457199" y="744417"/>
          <a:ext cx="10925906" cy="5731734"/>
        </p:xfrm>
        <a:graphic>
          <a:graphicData uri="http://schemas.openxmlformats.org/drawingml/2006/table">
            <a:tbl>
              <a:tblPr/>
              <a:tblGrid>
                <a:gridCol w="800851">
                  <a:extLst>
                    <a:ext uri="{9D8B030D-6E8A-4147-A177-3AD203B41FA5}">
                      <a16:colId xmlns:a16="http://schemas.microsoft.com/office/drawing/2014/main" val="481633462"/>
                    </a:ext>
                  </a:extLst>
                </a:gridCol>
                <a:gridCol w="2264734">
                  <a:extLst>
                    <a:ext uri="{9D8B030D-6E8A-4147-A177-3AD203B41FA5}">
                      <a16:colId xmlns:a16="http://schemas.microsoft.com/office/drawing/2014/main" val="3646835596"/>
                    </a:ext>
                  </a:extLst>
                </a:gridCol>
                <a:gridCol w="756138">
                  <a:extLst>
                    <a:ext uri="{9D8B030D-6E8A-4147-A177-3AD203B41FA5}">
                      <a16:colId xmlns:a16="http://schemas.microsoft.com/office/drawing/2014/main" val="3659026621"/>
                    </a:ext>
                  </a:extLst>
                </a:gridCol>
                <a:gridCol w="6068632">
                  <a:extLst>
                    <a:ext uri="{9D8B030D-6E8A-4147-A177-3AD203B41FA5}">
                      <a16:colId xmlns:a16="http://schemas.microsoft.com/office/drawing/2014/main" val="259578715"/>
                    </a:ext>
                  </a:extLst>
                </a:gridCol>
                <a:gridCol w="1035551">
                  <a:extLst>
                    <a:ext uri="{9D8B030D-6E8A-4147-A177-3AD203B41FA5}">
                      <a16:colId xmlns:a16="http://schemas.microsoft.com/office/drawing/2014/main" val="929178975"/>
                    </a:ext>
                  </a:extLst>
                </a:gridCol>
              </a:tblGrid>
              <a:tr h="115955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故事序号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用户故事</a:t>
                      </a:r>
                      <a:endParaRPr lang="zh-CN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故事权重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故事风险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计划完成的迭代周期</a:t>
                      </a:r>
                      <a:endParaRPr lang="zh-CN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3713559"/>
                  </a:ext>
                </a:extLst>
              </a:tr>
              <a:tr h="221234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100" b="0" i="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发布、管理作业与考试任务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100" b="0" i="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 dirty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创建和管理作业</a:t>
                      </a:r>
                      <a:r>
                        <a:rPr lang="en-US" altLang="zh-CN" sz="1100" b="0" i="0" spc="0" dirty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100" b="0" i="0" spc="0" dirty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考试的综合系统。</a:t>
                      </a:r>
                      <a:endParaRPr lang="zh-CN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effectLst/>
                          <a:latin typeface="+mn-ea"/>
                          <a:ea typeface="+mn-ea"/>
                        </a:rPr>
                        <a:t>迭代</a:t>
                      </a:r>
                      <a:r>
                        <a:rPr lang="en-US" altLang="zh-CN" sz="11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12560"/>
                  </a:ext>
                </a:extLst>
              </a:tr>
              <a:tr h="170777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100" b="0" i="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 dirty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在线交流与学生互动</a:t>
                      </a:r>
                      <a:endParaRPr lang="zh-CN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100" b="0" i="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构建一个安全的沟通平台。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effectLst/>
                          <a:latin typeface="+mn-ea"/>
                          <a:ea typeface="+mn-ea"/>
                        </a:rPr>
                        <a:t>迭代</a:t>
                      </a:r>
                      <a:r>
                        <a:rPr lang="en-US" altLang="zh-CN" sz="110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328890"/>
                  </a:ext>
                </a:extLst>
              </a:tr>
              <a:tr h="271691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100" b="0" i="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 dirty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轻松进行课程选择与退课操作</a:t>
                      </a:r>
                      <a:endParaRPr lang="zh-CN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100" b="0" i="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实现一个简洁的</a:t>
                      </a:r>
                      <a:r>
                        <a:rPr lang="en-US" altLang="zh-CN" sz="1100" b="0" i="0" spc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UI</a:t>
                      </a:r>
                      <a:r>
                        <a:rPr lang="zh-CN" altLang="en-US" sz="1100" b="0" i="0" spc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界面供学生操作，需要考虑用户体验。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effectLst/>
                          <a:latin typeface="+mn-ea"/>
                          <a:ea typeface="+mn-ea"/>
                        </a:rPr>
                        <a:t>迭代</a:t>
                      </a:r>
                      <a:r>
                        <a:rPr lang="en-US" altLang="zh-CN" sz="1100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96372"/>
                  </a:ext>
                </a:extLst>
              </a:tr>
              <a:tr h="170777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100" b="0" i="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随时查询课程表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100" b="0" i="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 dirty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提供清晰的日程和任务显示。</a:t>
                      </a:r>
                      <a:endParaRPr lang="zh-CN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effectLst/>
                          <a:latin typeface="+mn-ea"/>
                          <a:ea typeface="+mn-ea"/>
                        </a:rPr>
                        <a:t>迭代</a:t>
                      </a:r>
                      <a:r>
                        <a:rPr lang="en-US" altLang="zh-CN" sz="1100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71117"/>
                  </a:ext>
                </a:extLst>
              </a:tr>
              <a:tr h="271691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100" b="0" i="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 dirty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利用智能助手制定学习路线</a:t>
                      </a:r>
                      <a:endParaRPr lang="zh-CN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100" b="0" i="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需要集成复杂的算法来分析学生的学习历史、成绩和偏好，以提供个性化的学习建议。这需要大量的数据分析和机器学习技术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effectLst/>
                          <a:latin typeface="+mn-ea"/>
                          <a:ea typeface="+mn-ea"/>
                        </a:rPr>
                        <a:t>迭代</a:t>
                      </a:r>
                      <a:r>
                        <a:rPr lang="en-US" altLang="zh-CN" sz="110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3728472"/>
                  </a:ext>
                </a:extLst>
              </a:tr>
              <a:tr h="221234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100" b="0" i="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19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接受智能助手推荐的课程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100" b="0" i="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集成</a:t>
                      </a:r>
                      <a:r>
                        <a:rPr lang="en-US" altLang="zh-CN" sz="1100" b="0" i="0" spc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AI</a:t>
                      </a:r>
                      <a:r>
                        <a:rPr lang="zh-CN" altLang="en-US" sz="1100" b="0" i="0" spc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技术进行个性化推荐。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effectLst/>
                          <a:latin typeface="+mn-ea"/>
                          <a:ea typeface="+mn-ea"/>
                        </a:rPr>
                        <a:t>迭代</a:t>
                      </a:r>
                      <a:r>
                        <a:rPr lang="en-US" altLang="zh-CN" sz="110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976502"/>
                  </a:ext>
                </a:extLst>
              </a:tr>
              <a:tr h="221234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100" b="0" i="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对已选课程进行评价与反馈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100" b="0" i="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设计反馈机制和界面。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effectLst/>
                          <a:latin typeface="+mn-ea"/>
                          <a:ea typeface="+mn-ea"/>
                        </a:rPr>
                        <a:t>迭代</a:t>
                      </a:r>
                      <a:r>
                        <a:rPr lang="en-US" altLang="zh-CN" sz="1100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948082"/>
                  </a:ext>
                </a:extLst>
              </a:tr>
              <a:tr h="221234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100" b="0" i="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21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订阅感兴趣课程的开课提醒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100" b="0" i="0" spc="0" dirty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zh-CN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实现实时通知系统。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effectLst/>
                          <a:latin typeface="+mn-ea"/>
                          <a:ea typeface="+mn-ea"/>
                        </a:rPr>
                        <a:t>迭代</a:t>
                      </a:r>
                      <a:r>
                        <a:rPr lang="en-US" altLang="zh-CN" sz="11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821548"/>
                  </a:ext>
                </a:extLst>
              </a:tr>
              <a:tr h="170777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100" b="0" i="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22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查看个人学习报告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100" b="0" i="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提供多维度的学习分析报告。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effectLst/>
                          <a:latin typeface="+mn-ea"/>
                          <a:ea typeface="+mn-ea"/>
                        </a:rPr>
                        <a:t>迭代</a:t>
                      </a:r>
                      <a:r>
                        <a:rPr lang="en-US" altLang="zh-CN" sz="11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5401155"/>
                  </a:ext>
                </a:extLst>
              </a:tr>
              <a:tr h="221234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100" b="0" i="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23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与其他同学建立学习小组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100" b="0" i="0" spc="0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zh-CN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1100" b="0" i="0" spc="0" dirty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设计一个协作平台。</a:t>
                      </a:r>
                      <a:endParaRPr lang="zh-CN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effectLst/>
                          <a:latin typeface="+mn-ea"/>
                          <a:ea typeface="+mn-ea"/>
                        </a:rPr>
                        <a:t>迭代</a:t>
                      </a:r>
                      <a:r>
                        <a:rPr lang="en-US" altLang="zh-CN" sz="11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  <a:p>
                      <a:pPr marL="0" marR="0" algn="l" font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1947" marR="11947" marT="7965" marB="7965" anchor="ctr">
                    <a:lnL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BCD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840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826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71662F4-EC4E-41D7-B578-09B928D1A9D9}"/>
              </a:ext>
            </a:extLst>
          </p:cNvPr>
          <p:cNvSpPr txBox="1"/>
          <p:nvPr/>
        </p:nvSpPr>
        <p:spPr>
          <a:xfrm>
            <a:off x="252046" y="228599"/>
            <a:ext cx="3335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迭代</a:t>
            </a:r>
            <a:r>
              <a:rPr lang="en-US" altLang="zh-CN" sz="2000" dirty="0"/>
              <a:t>1</a:t>
            </a:r>
            <a:r>
              <a:rPr lang="zh-CN" altLang="en-US" sz="2000" dirty="0"/>
              <a:t>计划认领情况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56D6616-3C8D-44B8-A760-A39DB13EC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260690"/>
              </p:ext>
            </p:extLst>
          </p:nvPr>
        </p:nvGraphicFramePr>
        <p:xfrm>
          <a:off x="978877" y="965850"/>
          <a:ext cx="8149491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825">
                  <a:extLst>
                    <a:ext uri="{9D8B030D-6E8A-4147-A177-3AD203B41FA5}">
                      <a16:colId xmlns:a16="http://schemas.microsoft.com/office/drawing/2014/main" val="20434949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4875326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53190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故事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认领成员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用户故事类别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3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精确分类学生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董鹏飞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管理员端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47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查看学生选课情况统计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陈昊烨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94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自主编辑课程信息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苏冠铭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老师端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68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查看所教授课程的学生名单及详细信息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齐子实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2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查询课程表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陈洁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zh-CN" altLang="en-US" dirty="0"/>
                        <a:t>学生端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46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对已选课程进行评价和反馈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钱婧桐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332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选课与退课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麻少华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2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8062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00*115"/>
  <p:tag name="TABLE_ENDDRAG_RECT" val="126*407*700*1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2129</Words>
  <Application>Microsoft Office PowerPoint</Application>
  <PresentationFormat>宽屏</PresentationFormat>
  <Paragraphs>271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Palatino</vt:lpstr>
      <vt:lpstr>Söhne</vt:lpstr>
      <vt:lpstr>等线</vt:lpstr>
      <vt:lpstr>楷体</vt:lpstr>
      <vt:lpstr>思源黑体 CN</vt:lpstr>
      <vt:lpstr>宋体</vt:lpstr>
      <vt:lpstr>微软雅黑</vt:lpstr>
      <vt:lpstr>字魂59号-创粗黑</vt:lpstr>
      <vt:lpstr>Arial</vt:lpstr>
      <vt:lpstr>Arial Black</vt:lpstr>
      <vt:lpstr>Century Gothic</vt:lpstr>
      <vt:lpstr>Segoe UI</vt:lpstr>
      <vt:lpstr>Stencil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Taniaq</dc:creator>
  <cp:lastModifiedBy>jiechen</cp:lastModifiedBy>
  <cp:revision>78</cp:revision>
  <dcterms:created xsi:type="dcterms:W3CDTF">2024-04-22T09:07:18Z</dcterms:created>
  <dcterms:modified xsi:type="dcterms:W3CDTF">2024-04-22T13:16:21Z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51C897FA0FBE9FCD45262666612DF69C_43</vt:lpwstr>
  </property>
  <property fmtid="{D5CDD505-2E9C-101B-9397-08002B2CF9AE}" pid="3" name="KSOProductBuildVer">
    <vt:lpwstr>2052-6.5.2.8766</vt:lpwstr>
  </property>
</Properties>
</file>